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3CC624-6A32-478E-99B4-C9FDA6DE8A47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9B83CA-3CB1-4E7D-A3B1-A17464D1AE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b="1" u="sng" dirty="0">
                <a:solidFill>
                  <a:srgbClr val="FF0000"/>
                </a:solidFill>
                <a:latin typeface="Stencil" panose="040409050D0802020404" pitchFamily="82" charset="0"/>
                <a:cs typeface="Gisha" panose="020B0502040204020203" pitchFamily="34" charset="-79"/>
              </a:rPr>
              <a:t>Learning </a:t>
            </a:r>
            <a:r>
              <a:rPr lang="en-US" sz="12800" b="1" u="sng" dirty="0" smtClean="0">
                <a:solidFill>
                  <a:srgbClr val="FF0000"/>
                </a:solidFill>
                <a:latin typeface="Stencil" panose="040409050D0802020404" pitchFamily="82" charset="0"/>
                <a:cs typeface="Gisha" panose="020B0502040204020203" pitchFamily="34" charset="-79"/>
              </a:rPr>
              <a:t>Target</a:t>
            </a:r>
            <a:endParaRPr lang="en-US" sz="12800" b="1" dirty="0">
              <a:solidFill>
                <a:srgbClr val="FF0000"/>
              </a:solidFill>
              <a:latin typeface="Stencil" panose="040409050D0802020404" pitchFamily="82" charset="0"/>
              <a:cs typeface="Gisha" panose="020B0502040204020203" pitchFamily="34" charset="-79"/>
            </a:endParaRPr>
          </a:p>
          <a:p>
            <a:pPr algn="l"/>
            <a:r>
              <a:rPr lang="en-US" sz="12800" dirty="0">
                <a:solidFill>
                  <a:srgbClr val="FF0000"/>
                </a:solidFill>
                <a:latin typeface="Stencil" panose="040409050D0802020404" pitchFamily="82" charset="0"/>
                <a:cs typeface="Gisha" panose="020B0502040204020203" pitchFamily="34" charset="-79"/>
              </a:rPr>
              <a:t>I can write a fraction with a denominator of 10 as an equivalent fraction with a denominator of 100</a:t>
            </a:r>
            <a:r>
              <a:rPr lang="en-US" sz="12800" dirty="0" smtClean="0">
                <a:solidFill>
                  <a:srgbClr val="FF0000"/>
                </a:solidFill>
                <a:latin typeface="Stencil" panose="040409050D0802020404" pitchFamily="82" charset="0"/>
                <a:cs typeface="Gisha" panose="020B0502040204020203" pitchFamily="34" charset="-79"/>
              </a:rPr>
              <a:t>.</a:t>
            </a:r>
          </a:p>
          <a:p>
            <a:pPr algn="l"/>
            <a:endParaRPr lang="en-US" sz="3600" dirty="0" smtClean="0">
              <a:solidFill>
                <a:srgbClr val="FF0000"/>
              </a:solidFill>
              <a:latin typeface="Stencil" panose="040409050D0802020404" pitchFamily="82" charset="0"/>
              <a:cs typeface="Gisha" panose="020B0502040204020203" pitchFamily="34" charset="-79"/>
            </a:endParaRPr>
          </a:p>
          <a:p>
            <a:pPr algn="l"/>
            <a:r>
              <a:rPr lang="en-US" sz="9600" dirty="0" smtClean="0">
                <a:solidFill>
                  <a:schemeClr val="bg1"/>
                </a:solidFill>
                <a:latin typeface="Stencil" panose="040409050D0802020404" pitchFamily="82" charset="0"/>
                <a:cs typeface="Gisha" panose="020B0502040204020203" pitchFamily="34" charset="-79"/>
              </a:rPr>
              <a:t>4th Grade Lesson </a:t>
            </a:r>
          </a:p>
          <a:p>
            <a:pPr algn="l"/>
            <a:r>
              <a:rPr lang="en-US" sz="9600" dirty="0" smtClean="0">
                <a:solidFill>
                  <a:schemeClr val="bg1"/>
                </a:solidFill>
                <a:latin typeface="Stencil" panose="040409050D0802020404" pitchFamily="82" charset="0"/>
                <a:cs typeface="Gisha" panose="020B0502040204020203" pitchFamily="34" charset="-79"/>
              </a:rPr>
              <a:t>By: Sandra Martinez and Valerie Hepburn</a:t>
            </a:r>
            <a:endParaRPr lang="en-US" sz="9600" dirty="0">
              <a:solidFill>
                <a:schemeClr val="bg1"/>
              </a:solidFill>
              <a:latin typeface="Stencil" panose="040409050D0802020404" pitchFamily="82" charset="0"/>
              <a:cs typeface="Gisha" panose="020B0502040204020203" pitchFamily="34" charset="-79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latin typeface="Stencil" panose="040409050D0802020404" pitchFamily="82" charset="0"/>
              </a:rPr>
              <a:t>NF.5</a:t>
            </a:r>
            <a:endParaRPr lang="en-US" sz="9600" dirty="0"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3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19200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Stencil" panose="040409050D0802020404" pitchFamily="82" charset="0"/>
              </a:rPr>
              <a:t>Fraction</a:t>
            </a:r>
          </a:p>
          <a:p>
            <a:pPr algn="ctr"/>
            <a:r>
              <a:rPr lang="en-US" sz="7200" dirty="0">
                <a:solidFill>
                  <a:srgbClr val="FF0000"/>
                </a:solidFill>
                <a:latin typeface="Stencil" panose="040409050D0802020404" pitchFamily="82" charset="0"/>
              </a:rPr>
              <a:t>Denominator</a:t>
            </a:r>
          </a:p>
          <a:p>
            <a:pPr algn="ctr"/>
            <a:r>
              <a:rPr lang="en-US" sz="7200" dirty="0">
                <a:solidFill>
                  <a:srgbClr val="FF0000"/>
                </a:solidFill>
                <a:latin typeface="Stencil" panose="040409050D0802020404" pitchFamily="82" charset="0"/>
              </a:rPr>
              <a:t>Equivalent</a:t>
            </a:r>
          </a:p>
          <a:p>
            <a:pPr algn="ctr"/>
            <a:r>
              <a:rPr lang="en-US" sz="7200" dirty="0">
                <a:solidFill>
                  <a:srgbClr val="FF0000"/>
                </a:solidFill>
                <a:latin typeface="Stencil" panose="040409050D0802020404" pitchFamily="82" charset="0"/>
              </a:rPr>
              <a:t>Numerator</a:t>
            </a:r>
          </a:p>
        </p:txBody>
      </p:sp>
    </p:spTree>
    <p:extLst>
      <p:ext uri="{BB962C8B-B14F-4D97-AF65-F5344CB8AC3E}">
        <p14:creationId xmlns:p14="http://schemas.microsoft.com/office/powerpoint/2010/main" val="248228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81000"/>
            <a:ext cx="74676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Stencil" panose="040409050D0802020404" pitchFamily="82" charset="0"/>
              </a:rPr>
              <a:t>Purpose</a:t>
            </a:r>
            <a:r>
              <a:rPr lang="en-US" sz="2800" b="1" dirty="0">
                <a:solidFill>
                  <a:srgbClr val="FF0000"/>
                </a:solidFill>
                <a:latin typeface="Stencil" panose="040409050D0802020404" pitchFamily="82" charset="0"/>
              </a:rPr>
              <a:t>:</a:t>
            </a:r>
            <a:r>
              <a:rPr lang="en-US" sz="2800" dirty="0">
                <a:solidFill>
                  <a:srgbClr val="FF0000"/>
                </a:solidFill>
                <a:latin typeface="Stencil" panose="040409050D0802020404" pitchFamily="82" charset="0"/>
              </a:rPr>
              <a:t>  </a:t>
            </a:r>
          </a:p>
          <a:p>
            <a:r>
              <a:rPr lang="en-US" dirty="0">
                <a:latin typeface="Stencil" panose="040409050D0802020404" pitchFamily="82" charset="0"/>
              </a:rPr>
              <a:t>Today we are going to learn how to generate equivalent fractions, one with a denominator of </a:t>
            </a:r>
            <a:r>
              <a:rPr lang="en-US" b="1" dirty="0">
                <a:latin typeface="Stencil" panose="040409050D0802020404" pitchFamily="82" charset="0"/>
              </a:rPr>
              <a:t>10</a:t>
            </a:r>
            <a:r>
              <a:rPr lang="en-US" dirty="0">
                <a:latin typeface="Stencil" panose="040409050D0802020404" pitchFamily="82" charset="0"/>
              </a:rPr>
              <a:t> and the other with a denominator of </a:t>
            </a:r>
            <a:r>
              <a:rPr lang="en-US" b="1" dirty="0">
                <a:latin typeface="Stencil" panose="040409050D0802020404" pitchFamily="82" charset="0"/>
              </a:rPr>
              <a:t>100 </a:t>
            </a:r>
            <a:r>
              <a:rPr lang="en-US" dirty="0">
                <a:latin typeface="Stencil" panose="040409050D0802020404" pitchFamily="82" charset="0"/>
              </a:rPr>
              <a:t>using a grid model.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2038530"/>
            <a:ext cx="5334000" cy="1524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3505200"/>
            <a:ext cx="5334000" cy="252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1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70842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Stencil" panose="040409050D0802020404" pitchFamily="82" charset="0"/>
              </a:rPr>
              <a:t>Turn and talk to a partner to check the values that are equivalent to the shaded grid model.</a:t>
            </a:r>
          </a:p>
          <a:p>
            <a:r>
              <a:rPr lang="en-US" sz="2400" dirty="0">
                <a:latin typeface="Stencil" panose="040409050D0802020404" pitchFamily="82" charset="0"/>
              </a:rPr>
              <a:t> 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124200" y="1600200"/>
            <a:ext cx="4183380" cy="471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5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81000"/>
            <a:ext cx="6096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Students:</a:t>
            </a:r>
            <a:r>
              <a:rPr lang="en-US" sz="2000" dirty="0" smtClean="0">
                <a:latin typeface="Stencil" panose="040409050D0802020404" pitchFamily="82" charset="0"/>
              </a:rPr>
              <a:t> You will </a:t>
            </a:r>
            <a:r>
              <a:rPr lang="en-US" sz="2000" dirty="0">
                <a:latin typeface="Stencil" panose="040409050D0802020404" pitchFamily="82" charset="0"/>
              </a:rPr>
              <a:t>work in collaborative groups of three in order to match cards with equivalent values</a:t>
            </a:r>
            <a:r>
              <a:rPr lang="en-US" sz="2000" dirty="0" smtClean="0">
                <a:latin typeface="Stencil" panose="040409050D0802020404" pitchFamily="82" charset="0"/>
              </a:rPr>
              <a:t>. You must discuss the placement of your cards with your partner and justify your reason for the placement of the cards. </a:t>
            </a:r>
            <a:endParaRPr lang="en-US" sz="2000" dirty="0" smtClean="0">
              <a:solidFill>
                <a:srgbClr val="7030A0"/>
              </a:solidFill>
              <a:latin typeface="Stencil" panose="040409050D0802020404" pitchFamily="82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Stencil" panose="040409050D0802020404" pitchFamily="82" charset="0"/>
              </a:rPr>
              <a:t>Once the </a:t>
            </a:r>
            <a:r>
              <a:rPr lang="en-US" sz="20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matches </a:t>
            </a:r>
            <a:r>
              <a:rPr lang="en-US" sz="2000" dirty="0">
                <a:solidFill>
                  <a:srgbClr val="FF0000"/>
                </a:solidFill>
                <a:latin typeface="Stencil" panose="040409050D0802020404" pitchFamily="82" charset="0"/>
              </a:rPr>
              <a:t>are made, you can glue them down on a poster</a:t>
            </a:r>
            <a:r>
              <a:rPr lang="en-US" sz="20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.</a:t>
            </a:r>
          </a:p>
          <a:p>
            <a:endParaRPr lang="en-US" dirty="0">
              <a:solidFill>
                <a:srgbClr val="FF0000"/>
              </a:solidFill>
              <a:latin typeface="Stencil" panose="040409050D0802020404" pitchFamily="82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Stencil" panose="040409050D0802020404" pitchFamily="82" charset="0"/>
              </a:rPr>
              <a:t>Please use the sentence </a:t>
            </a:r>
            <a:r>
              <a:rPr lang="en-US" sz="2800" b="1" dirty="0" smtClean="0">
                <a:solidFill>
                  <a:srgbClr val="7030A0"/>
                </a:solidFill>
                <a:latin typeface="Stencil" panose="040409050D0802020404" pitchFamily="82" charset="0"/>
              </a:rPr>
              <a:t>frame below to justify your reasoning:</a:t>
            </a:r>
          </a:p>
          <a:p>
            <a:endParaRPr lang="en-US" sz="2800" dirty="0" smtClean="0">
              <a:latin typeface="Stencil" panose="040409050D0802020404" pitchFamily="82" charset="0"/>
            </a:endParaRPr>
          </a:p>
          <a:p>
            <a:r>
              <a:rPr lang="en-US" sz="2800" dirty="0" smtClean="0">
                <a:latin typeface="Stencil" panose="040409050D0802020404" pitchFamily="82" charset="0"/>
              </a:rPr>
              <a:t>____  </a:t>
            </a:r>
            <a:r>
              <a:rPr lang="en-US" sz="2000" dirty="0" smtClean="0">
                <a:latin typeface="Stencil" panose="040409050D0802020404" pitchFamily="82" charset="0"/>
              </a:rPr>
              <a:t>is  equivalent  to  ____  because…</a:t>
            </a:r>
            <a:endParaRPr lang="en-US" sz="2000" dirty="0">
              <a:latin typeface="Stencil" panose="040409050D0802020404" pitchFamily="82" charset="0"/>
            </a:endParaRPr>
          </a:p>
          <a:p>
            <a:r>
              <a:rPr lang="en-US" sz="2000" dirty="0" smtClean="0">
                <a:latin typeface="Stencil" panose="040409050D0802020404" pitchFamily="82" charset="0"/>
              </a:rPr>
              <a:t>  10                                             100</a:t>
            </a:r>
            <a:endParaRPr lang="en-US" sz="2000" dirty="0">
              <a:latin typeface="Stencil" panose="040409050D0802020404" pitchFamily="82" charset="0"/>
            </a:endParaRPr>
          </a:p>
          <a:p>
            <a:pPr algn="ctr"/>
            <a:endParaRPr lang="en-US" sz="2800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81000"/>
            <a:ext cx="56541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Exit Ticket</a:t>
            </a:r>
            <a:endParaRPr lang="en-US" sz="7200" dirty="0">
              <a:solidFill>
                <a:srgbClr val="FF0000"/>
              </a:solidFill>
              <a:latin typeface="Stencil" panose="040409050D0802020404" pitchFamily="82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514600" y="1828800"/>
            <a:ext cx="4038600" cy="1164728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20385" y="2987920"/>
            <a:ext cx="5745480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9660" y="5876754"/>
            <a:ext cx="6520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Shade in the grid models to make the fractions equivalent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371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173</TotalTime>
  <Words>178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NF.5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NF.5</dc:title>
  <dc:creator>Vencel-Martinez, Sandra</dc:creator>
  <cp:lastModifiedBy>Vencel-Martinez, Sandra</cp:lastModifiedBy>
  <cp:revision>11</cp:revision>
  <dcterms:created xsi:type="dcterms:W3CDTF">2016-02-09T22:20:42Z</dcterms:created>
  <dcterms:modified xsi:type="dcterms:W3CDTF">2016-02-10T01:42:49Z</dcterms:modified>
</cp:coreProperties>
</file>